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947" r:id="rId2"/>
    <p:sldId id="956" r:id="rId3"/>
    <p:sldId id="942" r:id="rId4"/>
    <p:sldId id="945" r:id="rId5"/>
    <p:sldId id="939" r:id="rId6"/>
    <p:sldId id="328" r:id="rId7"/>
    <p:sldId id="363" r:id="rId8"/>
    <p:sldId id="388" r:id="rId9"/>
    <p:sldId id="389" r:id="rId10"/>
    <p:sldId id="390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957" r:id="rId19"/>
    <p:sldId id="958" r:id="rId20"/>
    <p:sldId id="487" r:id="rId21"/>
    <p:sldId id="949" r:id="rId22"/>
    <p:sldId id="383" r:id="rId23"/>
    <p:sldId id="384" r:id="rId24"/>
    <p:sldId id="385" r:id="rId25"/>
    <p:sldId id="386" r:id="rId26"/>
    <p:sldId id="387" r:id="rId27"/>
    <p:sldId id="391" r:id="rId28"/>
    <p:sldId id="392" r:id="rId29"/>
    <p:sldId id="343" r:id="rId30"/>
    <p:sldId id="306" r:id="rId31"/>
    <p:sldId id="307" r:id="rId32"/>
    <p:sldId id="345" r:id="rId33"/>
    <p:sldId id="346" r:id="rId34"/>
    <p:sldId id="351" r:id="rId35"/>
    <p:sldId id="349" r:id="rId36"/>
    <p:sldId id="347" r:id="rId37"/>
    <p:sldId id="950" r:id="rId38"/>
    <p:sldId id="952" r:id="rId39"/>
    <p:sldId id="393" r:id="rId40"/>
    <p:sldId id="394" r:id="rId41"/>
    <p:sldId id="439" r:id="rId42"/>
    <p:sldId id="953" r:id="rId43"/>
    <p:sldId id="395" r:id="rId44"/>
    <p:sldId id="404" r:id="rId45"/>
    <p:sldId id="396" r:id="rId46"/>
    <p:sldId id="416" r:id="rId47"/>
    <p:sldId id="414" r:id="rId48"/>
    <p:sldId id="424" r:id="rId49"/>
    <p:sldId id="410" r:id="rId50"/>
    <p:sldId id="415" r:id="rId51"/>
    <p:sldId id="425" r:id="rId52"/>
    <p:sldId id="429" r:id="rId53"/>
    <p:sldId id="430" r:id="rId54"/>
    <p:sldId id="353" r:id="rId55"/>
    <p:sldId id="431" r:id="rId56"/>
    <p:sldId id="432" r:id="rId57"/>
    <p:sldId id="433" r:id="rId58"/>
    <p:sldId id="954" r:id="rId59"/>
    <p:sldId id="438" r:id="rId60"/>
    <p:sldId id="417" r:id="rId61"/>
    <p:sldId id="951" r:id="rId62"/>
    <p:sldId id="340" r:id="rId63"/>
    <p:sldId id="434" r:id="rId64"/>
    <p:sldId id="341" r:id="rId65"/>
    <p:sldId id="342" r:id="rId66"/>
    <p:sldId id="418" r:id="rId67"/>
    <p:sldId id="419" r:id="rId68"/>
    <p:sldId id="420" r:id="rId69"/>
    <p:sldId id="955" r:id="rId70"/>
    <p:sldId id="348" r:id="rId71"/>
    <p:sldId id="435" r:id="rId72"/>
    <p:sldId id="436" r:id="rId73"/>
    <p:sldId id="421" r:id="rId74"/>
    <p:sldId id="423" r:id="rId75"/>
    <p:sldId id="350" r:id="rId76"/>
    <p:sldId id="422" r:id="rId77"/>
    <p:sldId id="437" r:id="rId78"/>
    <p:sldId id="946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47" autoAdjust="0"/>
    <p:restoredTop sz="98409" autoAdjust="0"/>
  </p:normalViewPr>
  <p:slideViewPr>
    <p:cSldViewPr snapToGrid="0">
      <p:cViewPr varScale="1">
        <p:scale>
          <a:sx n="124" d="100"/>
          <a:sy n="124" d="100"/>
        </p:scale>
        <p:origin x="16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something fun you're looking forward to doing or trying this summer?</a:t>
            </a:r>
          </a:p>
          <a:p>
            <a:r>
              <a:rPr lang="en-US"/>
              <a:t>https://www.polleverywhere.com/free_text_polls/OO0KsZ91Xb5UrcMTPQWnw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2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1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91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1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040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C7989-9F22-844F-8B6A-DED7FDED6F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1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54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autoencoder</a:t>
            </a:r>
            <a:r>
              <a:rPr lang="en-US" baseline="0" dirty="0"/>
              <a:t> naturally learns an imputed and </a:t>
            </a:r>
            <a:r>
              <a:rPr lang="en-US" baseline="0" dirty="0" err="1"/>
              <a:t>denoised</a:t>
            </a:r>
            <a:r>
              <a:rPr lang="en-US" baseline="0" dirty="0"/>
              <a:t> version of the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24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8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03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5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23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7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5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24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5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Shifting gears now</a:t>
            </a:r>
            <a:r>
              <a:rPr lang="en-US" baseline="0" dirty="0"/>
              <a:t> to generative 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Ask them for any ideas?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5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64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4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2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08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9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3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8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8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48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71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70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25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91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50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89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14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714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84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18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66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89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3648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0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80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14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4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92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69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27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463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22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1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an example of an </a:t>
            </a:r>
            <a:r>
              <a:rPr lang="en-US" dirty="0" err="1"/>
              <a:t>autoencoder</a:t>
            </a:r>
            <a:r>
              <a:rPr lang="en-US" dirty="0"/>
              <a:t>. </a:t>
            </a:r>
            <a:r>
              <a:rPr lang="en-US" baseline="0" dirty="0"/>
              <a:t>The </a:t>
            </a:r>
            <a:r>
              <a:rPr lang="en-US" baseline="0" dirty="0" err="1"/>
              <a:t>autoencoder</a:t>
            </a:r>
            <a:r>
              <a:rPr lang="en-US" baseline="0" dirty="0"/>
              <a:t> tries to reconstruct its input, after passing it through the layers of the network.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Notice that there is an informational bottleneck here that we’ll talk about in a second.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1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</a:t>
            </a:r>
            <a:r>
              <a:rPr lang="en-US" baseline="0" dirty="0"/>
              <a:t> paired example, need a black and white image and a colored image to learn how to color a black and white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346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9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architecture of each of these are only mappings (not </a:t>
            </a:r>
            <a:r>
              <a:rPr lang="en-US" dirty="0" err="1"/>
              <a:t>autoencoders</a:t>
            </a:r>
            <a:r>
              <a:rPr lang="en-US" dirty="0"/>
              <a:t> although they kind of look like it).</a:t>
            </a:r>
          </a:p>
          <a:p>
            <a:endParaRPr lang="en-US" dirty="0"/>
          </a:p>
          <a:p>
            <a:r>
              <a:rPr lang="en-US" dirty="0"/>
              <a:t>This idea was nice, but the results weren’t very good. You would get someone</a:t>
            </a:r>
            <a:r>
              <a:rPr lang="en-US" baseline="0" dirty="0"/>
              <a:t> with black hair, but it didn’t look like the person in the original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33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070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82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paper showed that </a:t>
            </a:r>
            <a:r>
              <a:rPr lang="en-US" dirty="0" err="1"/>
              <a:t>DiscoGAN</a:t>
            </a:r>
            <a:r>
              <a:rPr lang="en-US" dirty="0"/>
              <a:t> sometimes was essentially counting pixels to match (e.g., the blue shoe)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5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02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DiscoGAN</a:t>
            </a:r>
            <a:r>
              <a:rPr lang="en-US" dirty="0"/>
              <a:t> hopes</a:t>
            </a:r>
            <a:r>
              <a:rPr lang="en-US" baseline="0" dirty="0"/>
              <a:t> that if you’re regenerating a 3, then the middle layer should look like a 3 too. But nothing directly enforces that. By adding a correspondence loss, this forces them to be the same.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Example: </a:t>
            </a:r>
            <a:r>
              <a:rPr lang="en-US" baseline="0" dirty="0" err="1"/>
              <a:t>CyTOF</a:t>
            </a:r>
            <a:r>
              <a:rPr lang="en-US" baseline="0" dirty="0"/>
              <a:t> with shared channels. Force the shared channels to match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3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baseline="0" dirty="0"/>
              <a:t> are special types of neural networks that have been used to do unsupervised and semi-supervised settings</a:t>
            </a:r>
          </a:p>
          <a:p>
            <a:endParaRPr lang="en-US" baseline="0" dirty="0"/>
          </a:p>
          <a:p>
            <a:r>
              <a:rPr lang="en-US" baseline="0" dirty="0"/>
              <a:t>Recirculation compares activations of the network on the original input to the activations on the reconstructed input (considered more biologically plausible)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5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can we tell that a cell measured with scATAC-seq is similar to a cell measured with scRNA-seq</a:t>
            </a:r>
          </a:p>
          <a:p>
            <a:r>
              <a:rPr lang="en-US"/>
              <a:t>https://www.polleverywhere.com/free_text_polls/1OUyW48tk8awcv5cMIelW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98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5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56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708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Correspondence</a:t>
            </a:r>
            <a:r>
              <a:rPr lang="en-US" baseline="0" dirty="0"/>
              <a:t> in this case was a semi-supervised approach where a single pair of samples was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296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could be some other uses of GANs and conditional GANs or cycleGANS?</a:t>
            </a:r>
          </a:p>
          <a:p>
            <a:r>
              <a:rPr lang="en-US"/>
              <a:t>https://www.polleverywhere.com/free_text_polls/7aC105N1IL9nWpTVAEYvz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63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86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6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38617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12599"/>
            <a:ext cx="9144000" cy="145401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290491"/>
              </a:gs>
              <a:gs pos="100000">
                <a:srgbClr val="3605C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YaleML_Jan202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iff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YaleML_May_PostSurvey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F8CF5D-AABF-5B4F-8C73-5202E5BF2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AB298-B80F-8E40-A236-B310B4B7B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OO0KsZ91Xb5UrcMTPQWnw">
            <a:extLst>
              <a:ext uri="{FF2B5EF4-FFF2-40B4-BE49-F238E27FC236}">
                <a16:creationId xmlns:a16="http://schemas.microsoft.com/office/drawing/2014/main" id="{B2630327-E985-4044-847C-08101DFAD1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6BE2E-CA99-4849-9491-87583095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21" y="341791"/>
            <a:ext cx="8391644" cy="798991"/>
          </a:xfrm>
        </p:spPr>
        <p:txBody>
          <a:bodyPr/>
          <a:lstStyle/>
          <a:p>
            <a:r>
              <a:rPr lang="en-US" dirty="0"/>
              <a:t>SAUCIE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8B7C1-8217-2B44-83BE-D7B964F6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38" y="450239"/>
            <a:ext cx="40640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26479-E3C2-8144-8386-3812F0DA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4" y="3637015"/>
            <a:ext cx="7429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2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0" y="366049"/>
            <a:ext cx="8617760" cy="62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5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90298"/>
            <a:ext cx="7958137" cy="652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866161" y="199273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Representation for Clustering </a:t>
            </a:r>
            <a:endParaRPr lang="en" sz="3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" y="1318717"/>
            <a:ext cx="5136693" cy="3852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2874" y="1892423"/>
            <a:ext cx="546070" cy="746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/>
        </p:nvSpPr>
        <p:spPr>
          <a:xfrm>
            <a:off x="2740499" y="2936156"/>
            <a:ext cx="870716" cy="5649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1F6D54-4986-E14C-8FA5-7564A50E1BE0}"/>
              </a:ext>
            </a:extLst>
          </p:cNvPr>
          <p:cNvGrpSpPr/>
          <p:nvPr/>
        </p:nvGrpSpPr>
        <p:grpSpPr>
          <a:xfrm>
            <a:off x="5245537" y="1666617"/>
            <a:ext cx="3471505" cy="3156720"/>
            <a:chOff x="5251255" y="2639169"/>
            <a:chExt cx="2244795" cy="2041244"/>
          </a:xfrm>
        </p:grpSpPr>
        <p:sp>
          <p:nvSpPr>
            <p:cNvPr id="6" name="Oval 5"/>
            <p:cNvSpPr/>
            <p:nvPr/>
          </p:nvSpPr>
          <p:spPr>
            <a:xfrm>
              <a:off x="5251255" y="2639169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5251255" y="3480575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5251255" y="3069287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5261497" y="3924235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/>
            <p:cNvSpPr/>
            <p:nvPr/>
          </p:nvSpPr>
          <p:spPr>
            <a:xfrm>
              <a:off x="5251255" y="4373184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5785447" y="3553910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>
              <a:off x="5785447" y="3142622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>
              <a:off x="5795688" y="3997570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>
              <a:off x="7188552" y="2659652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7188552" y="3501057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7188552" y="3089770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7198793" y="3944717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188552" y="4393667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6247949" y="3750140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6247949" y="3338852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Oval 20"/>
            <p:cNvSpPr/>
            <p:nvPr/>
          </p:nvSpPr>
          <p:spPr>
            <a:xfrm>
              <a:off x="6698588" y="3553910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Oval 21"/>
            <p:cNvSpPr/>
            <p:nvPr/>
          </p:nvSpPr>
          <p:spPr>
            <a:xfrm>
              <a:off x="6698588" y="3142622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Oval 22"/>
            <p:cNvSpPr/>
            <p:nvPr/>
          </p:nvSpPr>
          <p:spPr>
            <a:xfrm>
              <a:off x="6708829" y="3997570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786615" y="3143791"/>
              <a:ext cx="307499" cy="1141694"/>
              <a:chOff x="6342327" y="1014763"/>
              <a:chExt cx="409998" cy="152225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342327" y="1563146"/>
                <a:ext cx="396343" cy="38232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342327" y="1014763"/>
                <a:ext cx="396343" cy="38232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55982" y="2154693"/>
                <a:ext cx="396343" cy="38232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785445" y="3142622"/>
              <a:ext cx="307499" cy="1141694"/>
              <a:chOff x="6342327" y="1014763"/>
              <a:chExt cx="409998" cy="152225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342327" y="1563146"/>
                <a:ext cx="396343" cy="382328"/>
              </a:xfrm>
              <a:prstGeom prst="ellipse">
                <a:avLst/>
              </a:prstGeom>
              <a:solidFill>
                <a:srgbClr val="3366FF"/>
              </a:soli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342327" y="1014763"/>
                <a:ext cx="396343" cy="38232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355982" y="2154693"/>
                <a:ext cx="396343" cy="382328"/>
              </a:xfrm>
              <a:prstGeom prst="ellipse">
                <a:avLst/>
              </a:prstGeom>
              <a:solidFill>
                <a:srgbClr val="3366FF"/>
              </a:soli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1019180" y="5171237"/>
            <a:ext cx="4242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want: codes for subspaces</a:t>
            </a:r>
          </a:p>
          <a:p>
            <a:r>
              <a:rPr lang="en-US" sz="2000" dirty="0"/>
              <a:t>Binary activation, good spacing</a:t>
            </a:r>
          </a:p>
        </p:txBody>
      </p:sp>
    </p:spTree>
    <p:extLst>
      <p:ext uri="{BB962C8B-B14F-4D97-AF65-F5344CB8AC3E}">
        <p14:creationId xmlns:p14="http://schemas.microsoft.com/office/powerpoint/2010/main" val="19854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8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751861" y="124528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Clustering</a:t>
            </a:r>
            <a:r>
              <a:rPr lang="en-US" dirty="0"/>
              <a:t>: Information Dimension Regularization</a:t>
            </a:r>
            <a:endParaRPr lang="e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2E2E89-12D5-ED4D-9ED4-FBC84C493528}"/>
              </a:ext>
            </a:extLst>
          </p:cNvPr>
          <p:cNvGrpSpPr/>
          <p:nvPr/>
        </p:nvGrpSpPr>
        <p:grpSpPr>
          <a:xfrm>
            <a:off x="1027022" y="2178122"/>
            <a:ext cx="7385809" cy="3927011"/>
            <a:chOff x="1581827" y="2654979"/>
            <a:chExt cx="6063836" cy="3224122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581827" y="2654979"/>
              <a:ext cx="0" cy="19974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81829" y="4652454"/>
              <a:ext cx="16161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778615" y="2654979"/>
              <a:ext cx="0" cy="19974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778617" y="4652454"/>
              <a:ext cx="16161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849403" y="3867733"/>
              <a:ext cx="107031" cy="7847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20577" y="3867733"/>
              <a:ext cx="107031" cy="7847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95183" y="3882001"/>
              <a:ext cx="107031" cy="7847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792" y="3882001"/>
              <a:ext cx="107031" cy="7847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56895" y="3111547"/>
              <a:ext cx="107031" cy="15409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959" y="4452708"/>
              <a:ext cx="107031" cy="1997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45731" y="4448160"/>
              <a:ext cx="107031" cy="1997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4553" y="4438442"/>
              <a:ext cx="107031" cy="1997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56435" y="2811924"/>
              <a:ext cx="2374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activation entropy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15153" y="2811924"/>
              <a:ext cx="2330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activation entropy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27609" y="5223162"/>
              <a:ext cx="995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Penalty: </a:t>
              </a: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9454354"/>
                </p:ext>
              </p:extLst>
            </p:nvPr>
          </p:nvGraphicFramePr>
          <p:xfrm>
            <a:off x="3197994" y="4849873"/>
            <a:ext cx="1476748" cy="1029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5" name="Equation" r:id="rId4" imgW="838200" imgH="609600" progId="Equation.3">
                    <p:embed/>
                  </p:oleObj>
                </mc:Choice>
                <mc:Fallback>
                  <p:oleObj name="Equation" r:id="rId4" imgW="8382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97994" y="4849873"/>
                          <a:ext cx="1476748" cy="1029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6329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783348" y="11024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Information Dimension (ID) Regularization</a:t>
            </a:r>
            <a:endParaRPr lang="en" sz="3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25" b="-1"/>
          <a:stretch/>
        </p:blipFill>
        <p:spPr>
          <a:xfrm>
            <a:off x="1143001" y="3048903"/>
            <a:ext cx="1921168" cy="1622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558"/>
          <a:stretch/>
        </p:blipFill>
        <p:spPr>
          <a:xfrm>
            <a:off x="3533938" y="3095625"/>
            <a:ext cx="1889753" cy="157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0599"/>
          <a:stretch/>
        </p:blipFill>
        <p:spPr>
          <a:xfrm>
            <a:off x="5838078" y="3063191"/>
            <a:ext cx="1889755" cy="1593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3161" y="2638507"/>
            <a:ext cx="1398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8117" y="2638507"/>
            <a:ext cx="13547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L1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3205" y="2638507"/>
            <a:ext cx="1343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ID regularization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9688" y="5492999"/>
            <a:ext cx="428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 regularization enforces a binary-like code</a:t>
            </a:r>
          </a:p>
        </p:txBody>
      </p:sp>
    </p:spTree>
    <p:extLst>
      <p:ext uri="{BB962C8B-B14F-4D97-AF65-F5344CB8AC3E}">
        <p14:creationId xmlns:p14="http://schemas.microsoft.com/office/powerpoint/2010/main" val="202507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373086"/>
            <a:ext cx="3400425" cy="3200400"/>
          </a:xfrm>
          <a:prstGeom prst="rect">
            <a:avLst/>
          </a:prstGeom>
        </p:spPr>
      </p:pic>
      <p:sp>
        <p:nvSpPr>
          <p:cNvPr id="3" name="Shape 119"/>
          <p:cNvSpPr txBox="1">
            <a:spLocks/>
          </p:cNvSpPr>
          <p:nvPr/>
        </p:nvSpPr>
        <p:spPr>
          <a:xfrm>
            <a:off x="651848" y="36996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Batch Effects: Manifold Alignment </a:t>
            </a:r>
            <a:endParaRPr lang="en" sz="3300" dirty="0"/>
          </a:p>
        </p:txBody>
      </p:sp>
      <p:sp>
        <p:nvSpPr>
          <p:cNvPr id="4" name="TextBox 3"/>
          <p:cNvSpPr txBox="1"/>
          <p:nvPr/>
        </p:nvSpPr>
        <p:spPr>
          <a:xfrm>
            <a:off x="5851072" y="2707822"/>
            <a:ext cx="84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9659" y="4736194"/>
            <a:ext cx="811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2</a:t>
            </a:r>
          </a:p>
        </p:txBody>
      </p:sp>
    </p:spTree>
    <p:extLst>
      <p:ext uri="{BB962C8B-B14F-4D97-AF65-F5344CB8AC3E}">
        <p14:creationId xmlns:p14="http://schemas.microsoft.com/office/powerpoint/2010/main" val="185516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2065110"/>
            <a:ext cx="4133850" cy="2419350"/>
          </a:xfrm>
          <a:prstGeom prst="rect">
            <a:avLst/>
          </a:prstGeom>
        </p:spPr>
      </p:pic>
      <p:sp>
        <p:nvSpPr>
          <p:cNvPr id="6" name="Shape 119"/>
          <p:cNvSpPr txBox="1">
            <a:spLocks/>
          </p:cNvSpPr>
          <p:nvPr/>
        </p:nvSpPr>
        <p:spPr>
          <a:xfrm>
            <a:off x="1284952" y="195209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/>
              <a:t>Mean Maximal Discrepancy</a:t>
            </a:r>
            <a:endParaRPr lang="en" sz="4000" dirty="0"/>
          </a:p>
        </p:txBody>
      </p:sp>
      <p:pic>
        <p:nvPicPr>
          <p:cNvPr id="9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36" y="5078113"/>
            <a:ext cx="5009462" cy="3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37635" y="5585891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Dziugaite</a:t>
            </a:r>
            <a:r>
              <a:rPr lang="en-US" sz="1350" dirty="0"/>
              <a:t>, Roy, </a:t>
            </a:r>
            <a:r>
              <a:rPr lang="en-US" sz="1350" dirty="0" err="1"/>
              <a:t>Ghahramani</a:t>
            </a:r>
            <a:r>
              <a:rPr lang="en-US" sz="1350" dirty="0"/>
              <a:t>, UAI 2015] </a:t>
            </a:r>
          </a:p>
        </p:txBody>
      </p:sp>
    </p:spTree>
    <p:extLst>
      <p:ext uri="{BB962C8B-B14F-4D97-AF65-F5344CB8AC3E}">
        <p14:creationId xmlns:p14="http://schemas.microsoft.com/office/powerpoint/2010/main" val="27154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887D5-F09C-2249-9853-CD56A2A3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7851"/>
            <a:ext cx="9144000" cy="2982298"/>
          </a:xfrm>
          <a:prstGeom prst="rect">
            <a:avLst/>
          </a:prstGeom>
        </p:spPr>
      </p:pic>
      <p:sp>
        <p:nvSpPr>
          <p:cNvPr id="3" name="Shape 119">
            <a:extLst>
              <a:ext uri="{FF2B5EF4-FFF2-40B4-BE49-F238E27FC236}">
                <a16:creationId xmlns:a16="http://schemas.microsoft.com/office/drawing/2014/main" id="{747BD7C0-B05B-0941-B44A-273AC73C3F9F}"/>
              </a:ext>
            </a:extLst>
          </p:cNvPr>
          <p:cNvSpPr txBox="1">
            <a:spLocks/>
          </p:cNvSpPr>
          <p:nvPr/>
        </p:nvSpPr>
        <p:spPr>
          <a:xfrm>
            <a:off x="1284952" y="195209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/>
              <a:t>MMD Penalty on middle layer is opposed by reconstruction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5737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887D5-F09C-2249-9853-CD56A2A3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30" y="1742642"/>
            <a:ext cx="6226139" cy="2030643"/>
          </a:xfrm>
          <a:prstGeom prst="rect">
            <a:avLst/>
          </a:prstGeom>
        </p:spPr>
      </p:pic>
      <p:sp>
        <p:nvSpPr>
          <p:cNvPr id="3" name="Shape 119">
            <a:extLst>
              <a:ext uri="{FF2B5EF4-FFF2-40B4-BE49-F238E27FC236}">
                <a16:creationId xmlns:a16="http://schemas.microsoft.com/office/drawing/2014/main" id="{747BD7C0-B05B-0941-B44A-273AC73C3F9F}"/>
              </a:ext>
            </a:extLst>
          </p:cNvPr>
          <p:cNvSpPr txBox="1">
            <a:spLocks/>
          </p:cNvSpPr>
          <p:nvPr/>
        </p:nvSpPr>
        <p:spPr>
          <a:xfrm>
            <a:off x="1284952" y="195209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/>
              <a:t>MMD Penalty on middle layer is opposed by reconstruction</a:t>
            </a:r>
            <a:endParaRPr lang="e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9377D-0C1B-954D-8AEA-E4718831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3908"/>
            <a:ext cx="9144000" cy="29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9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625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15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2973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48" y="88754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164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31" y="1832636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9944" y="82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Smita Krishnaswamy, PhD &lt; Yale School of Medicine">
            <a:extLst>
              <a:ext uri="{FF2B5EF4-FFF2-40B4-BE49-F238E27FC236}">
                <a16:creationId xmlns:a16="http://schemas.microsoft.com/office/drawing/2014/main" id="{3858963A-048D-E74C-86E8-C5719BF4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62851" y="9213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1753" y="88062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76548" y="1354715"/>
            <a:ext cx="3425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Smita</a:t>
            </a:r>
            <a:r>
              <a:rPr lang="en-US" dirty="0"/>
              <a:t> Krishnaswamy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2643217" y="1377095"/>
            <a:ext cx="186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4458650" y="1342987"/>
            <a:ext cx="184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Scott </a:t>
            </a:r>
            <a:r>
              <a:rPr lang="en-US" dirty="0" err="1"/>
              <a:t>Gigante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6521605" y="1353438"/>
            <a:ext cx="157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163910" y="3067155"/>
            <a:ext cx="156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217283" y="4779595"/>
            <a:ext cx="1453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Wes Lewis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2926904" y="6468148"/>
            <a:ext cx="125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Aarthi</a:t>
            </a:r>
            <a:r>
              <a:rPr lang="en-US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756103" y="4758549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Francesc</a:t>
            </a:r>
            <a:r>
              <a:rPr lang="en-US" dirty="0"/>
              <a:t> Lopez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929766" y="6468148"/>
            <a:ext cx="1728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Alexander Tong</a:t>
            </a:r>
          </a:p>
        </p:txBody>
      </p:sp>
      <p:pic>
        <p:nvPicPr>
          <p:cNvPr id="5" name="Picture 4" descr="Pranik Chainani">
            <a:extLst>
              <a:ext uri="{FF2B5EF4-FFF2-40B4-BE49-F238E27FC236}">
                <a16:creationId xmlns:a16="http://schemas.microsoft.com/office/drawing/2014/main" id="{35FF45ED-6C04-1C4B-A902-00BFE22B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4532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A3FD8-6955-1A49-BDF9-1D8CAFBF9FBB}"/>
              </a:ext>
            </a:extLst>
          </p:cNvPr>
          <p:cNvSpPr/>
          <p:nvPr/>
        </p:nvSpPr>
        <p:spPr>
          <a:xfrm>
            <a:off x="2054096" y="3093808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Pranik</a:t>
            </a:r>
            <a:r>
              <a:rPr lang="en-US" dirty="0"/>
              <a:t> </a:t>
            </a:r>
            <a:r>
              <a:rPr lang="en-US" dirty="0" err="1"/>
              <a:t>Chainani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10022-01FC-F146-93E6-50F3A2CC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421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96045E1-D482-0F46-B2A8-CE94B0DB09EE}"/>
              </a:ext>
            </a:extLst>
          </p:cNvPr>
          <p:cNvSpPr/>
          <p:nvPr/>
        </p:nvSpPr>
        <p:spPr>
          <a:xfrm>
            <a:off x="3992222" y="3086349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Joanna Chen</a:t>
            </a:r>
          </a:p>
        </p:txBody>
      </p:sp>
      <p:pic>
        <p:nvPicPr>
          <p:cNvPr id="13" name="Picture 8" descr="Joanna C.">
            <a:extLst>
              <a:ext uri="{FF2B5EF4-FFF2-40B4-BE49-F238E27FC236}">
                <a16:creationId xmlns:a16="http://schemas.microsoft.com/office/drawing/2014/main" id="{372960E4-44CF-0E4B-A941-F4CE66D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0310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9EAB9F5-4A3B-CC4E-A57B-31FB980F3F89}"/>
              </a:ext>
            </a:extLst>
          </p:cNvPr>
          <p:cNvSpPr/>
          <p:nvPr/>
        </p:nvSpPr>
        <p:spPr>
          <a:xfrm>
            <a:off x="5876017" y="308634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Annie Gao</a:t>
            </a:r>
          </a:p>
        </p:txBody>
      </p:sp>
      <p:pic>
        <p:nvPicPr>
          <p:cNvPr id="14" name="Picture 10" descr="Michał Gerasimiuk">
            <a:extLst>
              <a:ext uri="{FF2B5EF4-FFF2-40B4-BE49-F238E27FC236}">
                <a16:creationId xmlns:a16="http://schemas.microsoft.com/office/drawing/2014/main" id="{DC73367D-A00B-AE49-9618-6EB6028C3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5687" y="182157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00CBEF-3BA9-614A-833F-9F62160DA131}"/>
              </a:ext>
            </a:extLst>
          </p:cNvPr>
          <p:cNvSpPr/>
          <p:nvPr/>
        </p:nvSpPr>
        <p:spPr>
          <a:xfrm>
            <a:off x="7462955" y="3086349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Gerasimiuk</a:t>
            </a:r>
            <a:endParaRPr lang="en-US" dirty="0"/>
          </a:p>
        </p:txBody>
      </p:sp>
      <p:pic>
        <p:nvPicPr>
          <p:cNvPr id="1036" name="Picture 12" descr="Sasha Safonova">
            <a:extLst>
              <a:ext uri="{FF2B5EF4-FFF2-40B4-BE49-F238E27FC236}">
                <a16:creationId xmlns:a16="http://schemas.microsoft.com/office/drawing/2014/main" id="{87A3F85C-AB6A-A24C-8719-BA40FB13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4005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1757B2-46B3-E143-B1B5-D60CA4214D91}"/>
              </a:ext>
            </a:extLst>
          </p:cNvPr>
          <p:cNvSpPr/>
          <p:nvPr/>
        </p:nvSpPr>
        <p:spPr>
          <a:xfrm>
            <a:off x="5665558" y="4742249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Sasha </a:t>
            </a:r>
            <a:r>
              <a:rPr lang="en-US" dirty="0" err="1"/>
              <a:t>Safonova</a:t>
            </a:r>
            <a:r>
              <a:rPr lang="en-US" dirty="0"/>
              <a:t> </a:t>
            </a:r>
          </a:p>
        </p:txBody>
      </p:sp>
      <p:pic>
        <p:nvPicPr>
          <p:cNvPr id="1038" name="Picture 14" descr="Max Yuan">
            <a:extLst>
              <a:ext uri="{FF2B5EF4-FFF2-40B4-BE49-F238E27FC236}">
                <a16:creationId xmlns:a16="http://schemas.microsoft.com/office/drawing/2014/main" id="{F0F50D4F-484C-8A48-A027-09D8062A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0283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117C9E-C985-1248-B8A9-42C2D703BDDE}"/>
              </a:ext>
            </a:extLst>
          </p:cNvPr>
          <p:cNvSpPr/>
          <p:nvPr/>
        </p:nvSpPr>
        <p:spPr>
          <a:xfrm>
            <a:off x="4900776" y="6468148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Max Yuan</a:t>
            </a:r>
          </a:p>
        </p:txBody>
      </p:sp>
      <p:pic>
        <p:nvPicPr>
          <p:cNvPr id="1040" name="Picture 16" descr="Giacomo Scanavini">
            <a:extLst>
              <a:ext uri="{FF2B5EF4-FFF2-40B4-BE49-F238E27FC236}">
                <a16:creationId xmlns:a16="http://schemas.microsoft.com/office/drawing/2014/main" id="{4621E5FB-B6E2-6847-AC9A-59EF4715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412" y="3518642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F3D454-B725-DF4D-BC4E-9CAD1627E278}"/>
              </a:ext>
            </a:extLst>
          </p:cNvPr>
          <p:cNvSpPr/>
          <p:nvPr/>
        </p:nvSpPr>
        <p:spPr>
          <a:xfrm>
            <a:off x="7347872" y="4779595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pic>
        <p:nvPicPr>
          <p:cNvPr id="1042" name="Picture 18" descr="Jeffrey Z.">
            <a:extLst>
              <a:ext uri="{FF2B5EF4-FFF2-40B4-BE49-F238E27FC236}">
                <a16:creationId xmlns:a16="http://schemas.microsoft.com/office/drawing/2014/main" id="{449D881F-9BFA-3347-B327-D48F9D49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48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for Sameet Mehta">
            <a:extLst>
              <a:ext uri="{FF2B5EF4-FFF2-40B4-BE49-F238E27FC236}">
                <a16:creationId xmlns:a16="http://schemas.microsoft.com/office/drawing/2014/main" id="{5E68BF5E-2C28-8A42-9C4E-86B9CB5A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666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2A7A47F-120E-1A42-8ADF-7BA2BF559F6F}"/>
              </a:ext>
            </a:extLst>
          </p:cNvPr>
          <p:cNvSpPr txBox="1"/>
          <p:nvPr/>
        </p:nvSpPr>
        <p:spPr>
          <a:xfrm>
            <a:off x="3580439" y="4779595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Sameet</a:t>
            </a:r>
            <a:r>
              <a:rPr lang="en-US" dirty="0"/>
              <a:t> Mehta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876C1D-C6BB-AD41-8E27-82205FBCCB2E}"/>
              </a:ext>
            </a:extLst>
          </p:cNvPr>
          <p:cNvSpPr/>
          <p:nvPr/>
        </p:nvSpPr>
        <p:spPr>
          <a:xfrm>
            <a:off x="5379552" y="8357022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13908C-69A3-E44C-B2DD-1CC4D6A55081}"/>
              </a:ext>
            </a:extLst>
          </p:cNvPr>
          <p:cNvSpPr/>
          <p:nvPr/>
        </p:nvSpPr>
        <p:spPr>
          <a:xfrm>
            <a:off x="6734243" y="6468148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Jeffrey Zhou</a:t>
            </a:r>
          </a:p>
        </p:txBody>
      </p:sp>
    </p:spTree>
    <p:extLst>
      <p:ext uri="{BB962C8B-B14F-4D97-AF65-F5344CB8AC3E}">
        <p14:creationId xmlns:p14="http://schemas.microsoft.com/office/powerpoint/2010/main" val="141435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997483" y="17721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Original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496477" y="1772048"/>
            <a:ext cx="207108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Drop</a:t>
            </a:r>
            <a:r>
              <a:rPr lang="en-US" dirty="0" err="1"/>
              <a:t>ped</a:t>
            </a:r>
            <a:r>
              <a:rPr lang="en-US" dirty="0"/>
              <a:t>-</a:t>
            </a:r>
            <a:r>
              <a:rPr lang="en" dirty="0"/>
              <a:t>out</a:t>
            </a:r>
            <a:r>
              <a:rPr lang="en-US" dirty="0"/>
              <a:t> data</a:t>
            </a:r>
            <a:endParaRPr lang="en" dirty="0"/>
          </a:p>
        </p:txBody>
      </p:sp>
      <p:sp>
        <p:nvSpPr>
          <p:cNvPr id="161" name="Shape 161"/>
          <p:cNvSpPr txBox="1"/>
          <p:nvPr/>
        </p:nvSpPr>
        <p:spPr>
          <a:xfrm>
            <a:off x="7063624" y="17793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Reconstructed</a:t>
            </a:r>
          </a:p>
        </p:txBody>
      </p:sp>
      <p:sp>
        <p:nvSpPr>
          <p:cNvPr id="162" name="Shape 162"/>
          <p:cNvSpPr/>
          <p:nvPr/>
        </p:nvSpPr>
        <p:spPr>
          <a:xfrm>
            <a:off x="2707027" y="3198898"/>
            <a:ext cx="416700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8" y="2401248"/>
            <a:ext cx="2298095" cy="229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1087" y="2401248"/>
            <a:ext cx="2298095" cy="2298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407" y="2408565"/>
            <a:ext cx="2290778" cy="2290778"/>
          </a:xfrm>
          <a:prstGeom prst="rect">
            <a:avLst/>
          </a:prstGeom>
        </p:spPr>
      </p:pic>
      <p:sp>
        <p:nvSpPr>
          <p:cNvPr id="13" name="Shape 119"/>
          <p:cNvSpPr txBox="1">
            <a:spLocks/>
          </p:cNvSpPr>
          <p:nvPr/>
        </p:nvSpPr>
        <p:spPr>
          <a:xfrm>
            <a:off x="126180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Reconstruction as Denoising</a:t>
            </a:r>
            <a:endParaRPr lang="e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73" y="4886938"/>
            <a:ext cx="1483664" cy="1693680"/>
          </a:xfrm>
          <a:prstGeom prst="rect">
            <a:avLst/>
          </a:prstGeom>
        </p:spPr>
      </p:pic>
      <p:sp>
        <p:nvSpPr>
          <p:cNvPr id="14" name="Shape 162"/>
          <p:cNvSpPr/>
          <p:nvPr/>
        </p:nvSpPr>
        <p:spPr>
          <a:xfrm rot="2704048">
            <a:off x="4574553" y="5321879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62"/>
          <p:cNvSpPr/>
          <p:nvPr/>
        </p:nvSpPr>
        <p:spPr>
          <a:xfrm rot="19019341">
            <a:off x="7209127" y="5327802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31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SAUCIE data denoising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D3E4-8783-F540-838D-B0FFAC8E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2222"/>
            <a:ext cx="9144000" cy="29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Cellular Manifolds of Dengue Patients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" y="1818526"/>
            <a:ext cx="9387482" cy="40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Clusters: 180 Samples Combined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4" y="954821"/>
            <a:ext cx="8391644" cy="56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5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Cluster Signatures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572" y="5052745"/>
            <a:ext cx="791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 distance can be derived between patient cluster proportions and embedded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43" y="2000892"/>
            <a:ext cx="9223485" cy="2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2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Patient manifolds show coherent organization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248" y="1052407"/>
            <a:ext cx="9166261" cy="52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7" y="107306"/>
            <a:ext cx="7942725" cy="66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478823-B365-8641-BEE3-91DB6A42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6871"/>
            <a:ext cx="8391644" cy="798991"/>
          </a:xfrm>
        </p:spPr>
        <p:txBody>
          <a:bodyPr/>
          <a:lstStyle/>
          <a:p>
            <a:r>
              <a:rPr lang="en-US" dirty="0"/>
              <a:t>Generative Models </a:t>
            </a:r>
          </a:p>
        </p:txBody>
      </p:sp>
    </p:spTree>
    <p:extLst>
      <p:ext uri="{BB962C8B-B14F-4D97-AF65-F5344CB8AC3E}">
        <p14:creationId xmlns:p14="http://schemas.microsoft.com/office/powerpoint/2010/main" val="1150929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C3063-AE8E-4F4D-920E-637236D6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use of neural networks is generating samples from data </a:t>
            </a:r>
          </a:p>
          <a:p>
            <a:r>
              <a:rPr lang="en-US" dirty="0"/>
              <a:t>One idea is to use the decoder without the encoder, sample from z and then have it decode to a </a:t>
            </a:r>
            <a:r>
              <a:rPr lang="en-US" dirty="0" err="1"/>
              <a:t>datapoint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single cell data, this would mean generating synthetic cells from a distribution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12DC9-1C06-9447-9603-B974D09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samples from the data</a:t>
            </a:r>
          </a:p>
        </p:txBody>
      </p:sp>
    </p:spTree>
    <p:extLst>
      <p:ext uri="{BB962C8B-B14F-4D97-AF65-F5344CB8AC3E}">
        <p14:creationId xmlns:p14="http://schemas.microsoft.com/office/powerpoint/2010/main" val="1139816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kvfrans.com/content/images/2016/08/autoe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" y="1260204"/>
            <a:ext cx="9135078" cy="30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type of neural network whose latent space is designed for 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</p:spTree>
    <p:extLst>
      <p:ext uri="{BB962C8B-B14F-4D97-AF65-F5344CB8AC3E}">
        <p14:creationId xmlns:p14="http://schemas.microsoft.com/office/powerpoint/2010/main" val="27945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1D3A-556D-ED4F-B836-92835A1D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" y="-110362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How to train your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F725C-91BF-D347-8872-6AE5EC4A39F1}"/>
              </a:ext>
            </a:extLst>
          </p:cNvPr>
          <p:cNvSpPr txBox="1"/>
          <p:nvPr/>
        </p:nvSpPr>
        <p:spPr>
          <a:xfrm>
            <a:off x="225680" y="1684966"/>
            <a:ext cx="5282120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Randomly initialize</a:t>
            </a:r>
            <a:r>
              <a:rPr lang="en-US" dirty="0"/>
              <a:t> all </a:t>
            </a:r>
            <a:r>
              <a:rPr lang="en-US" b="1" dirty="0"/>
              <a:t>weights</a:t>
            </a:r>
            <a:r>
              <a:rPr lang="en-US" dirty="0"/>
              <a:t> and </a:t>
            </a:r>
            <a:r>
              <a:rPr lang="en-US" b="1" dirty="0"/>
              <a:t>biases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a set of </a:t>
            </a:r>
            <a:r>
              <a:rPr lang="en-US" b="1" dirty="0"/>
              <a:t>training data </a:t>
            </a:r>
            <a:r>
              <a:rPr lang="en-US" dirty="0"/>
              <a:t>(batch)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the output of the network to the expected output for the input using the </a:t>
            </a:r>
            <a:r>
              <a:rPr lang="en-US" b="1" dirty="0"/>
              <a:t>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b="1" dirty="0"/>
              <a:t>gradient</a:t>
            </a:r>
            <a:r>
              <a:rPr lang="en-US" dirty="0"/>
              <a:t> of the 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Update the weights and biases according to the gradient using </a:t>
            </a:r>
            <a:r>
              <a:rPr lang="en-US" b="1" dirty="0"/>
              <a:t>backpropagation</a:t>
            </a:r>
            <a:endParaRPr lang="en-US" dirty="0"/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Repeat steps 2-5 until </a:t>
            </a:r>
            <a:r>
              <a:rPr lang="en-US" b="1" dirty="0"/>
              <a:t>convergence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results to the </a:t>
            </a:r>
            <a:r>
              <a:rPr lang="en-US" b="1" dirty="0"/>
              <a:t>validation set</a:t>
            </a:r>
            <a:r>
              <a:rPr lang="en-US" dirty="0"/>
              <a:t> to evaluate the performance of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performance on validation set is poor due to </a:t>
            </a:r>
            <a:r>
              <a:rPr lang="en-US" b="1" dirty="0"/>
              <a:t>underfitting</a:t>
            </a:r>
            <a:r>
              <a:rPr lang="en-US" dirty="0"/>
              <a:t> or </a:t>
            </a:r>
            <a:r>
              <a:rPr lang="en-US" b="1" dirty="0"/>
              <a:t>overfitting</a:t>
            </a:r>
            <a:r>
              <a:rPr lang="en-US" dirty="0"/>
              <a:t>, reconfigure the network </a:t>
            </a:r>
            <a:r>
              <a:rPr lang="en-US" b="1" dirty="0"/>
              <a:t>hyperparameters</a:t>
            </a:r>
            <a:r>
              <a:rPr lang="en-US" dirty="0"/>
              <a:t> (e.g. # nodes, # layers, activation function, </a:t>
            </a:r>
            <a:r>
              <a:rPr lang="en-US" dirty="0" err="1"/>
              <a:t>etc</a:t>
            </a:r>
            <a:r>
              <a:rPr lang="en-US" dirty="0"/>
              <a:t>) and repeat 1 - 8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AE9E6-58A8-FE4B-A0CF-940CA767D4B0}"/>
              </a:ext>
            </a:extLst>
          </p:cNvPr>
          <p:cNvSpPr txBox="1"/>
          <p:nvPr/>
        </p:nvSpPr>
        <p:spPr>
          <a:xfrm>
            <a:off x="225680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DF336-DF62-8D4D-B5F3-E291865F6CBD}"/>
              </a:ext>
            </a:extLst>
          </p:cNvPr>
          <p:cNvSpPr txBox="1"/>
          <p:nvPr/>
        </p:nvSpPr>
        <p:spPr>
          <a:xfrm>
            <a:off x="5709032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Running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7D86-10D0-D24A-A647-A8C487822B24}"/>
              </a:ext>
            </a:extLst>
          </p:cNvPr>
          <p:cNvSpPr txBox="1"/>
          <p:nvPr/>
        </p:nvSpPr>
        <p:spPr>
          <a:xfrm>
            <a:off x="5608448" y="1684966"/>
            <a:ext cx="343496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your data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your data is sufficiently different from the training data, you will need to </a:t>
            </a:r>
            <a:r>
              <a:rPr lang="en-US" b="1" dirty="0"/>
              <a:t>retrain</a:t>
            </a:r>
            <a:r>
              <a:rPr lang="en-US" dirty="0"/>
              <a:t>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4044875"/>
            <a:ext cx="8821356" cy="2132088"/>
          </a:xfrm>
        </p:spPr>
        <p:txBody>
          <a:bodyPr/>
          <a:lstStyle/>
          <a:p>
            <a:r>
              <a:rPr lang="en-US" dirty="0"/>
              <a:t>Optimized with Reconstruction Loss</a:t>
            </a:r>
          </a:p>
          <a:p>
            <a:r>
              <a:rPr lang="en-US" dirty="0"/>
              <a:t>Not explicitly penalized for Generative Purposes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autoencoders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" y="1711142"/>
            <a:ext cx="8659905" cy="18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4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51822"/>
            <a:ext cx="8584602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Space Not Optimal </a:t>
            </a:r>
            <a:r>
              <a:rPr lang="en-US"/>
              <a:t>for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5" y="1327920"/>
            <a:ext cx="4036113" cy="4314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2762" y="1816744"/>
            <a:ext cx="3636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Formation of clusters helps decoding</a:t>
            </a:r>
          </a:p>
          <a:p>
            <a:endParaRPr lang="en-US" dirty="0"/>
          </a:p>
          <a:p>
            <a:r>
              <a:rPr lang="en-US" dirty="0"/>
              <a:t>Does not help generation</a:t>
            </a:r>
          </a:p>
          <a:p>
            <a:endParaRPr lang="en-US" dirty="0"/>
          </a:p>
          <a:p>
            <a:r>
              <a:rPr lang="en-US" dirty="0"/>
              <a:t>Latent space cannot be interpolated</a:t>
            </a:r>
          </a:p>
        </p:txBody>
      </p:sp>
    </p:spTree>
    <p:extLst>
      <p:ext uri="{BB962C8B-B14F-4D97-AF65-F5344CB8AC3E}">
        <p14:creationId xmlns:p14="http://schemas.microsoft.com/office/powerpoint/2010/main" val="3578890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Encouraging continuous latent spaces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5" y="1757510"/>
            <a:ext cx="7885355" cy="4099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6075825"/>
            <a:ext cx="562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Penalize the Gaussian balls if they don’t overlap!</a:t>
            </a:r>
          </a:p>
        </p:txBody>
      </p:sp>
    </p:spTree>
    <p:extLst>
      <p:ext uri="{BB962C8B-B14F-4D97-AF65-F5344CB8AC3E}">
        <p14:creationId xmlns:p14="http://schemas.microsoft.com/office/powerpoint/2010/main" val="2416231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 Penalty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7" y="1690689"/>
            <a:ext cx="4342095" cy="4631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7072"/>
            <a:ext cx="35306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4006272"/>
            <a:ext cx="3102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Penalizing distributions</a:t>
            </a:r>
          </a:p>
          <a:p>
            <a:r>
              <a:rPr lang="en-US" dirty="0"/>
              <a:t>In the latent space from being</a:t>
            </a:r>
          </a:p>
          <a:p>
            <a:r>
              <a:rPr lang="en-US" dirty="0"/>
              <a:t>too far from a standard normal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04" y="5336002"/>
            <a:ext cx="3035300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130" y="6215270"/>
            <a:ext cx="375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Encourages every ball to be the same!</a:t>
            </a:r>
          </a:p>
        </p:txBody>
      </p:sp>
    </p:spTree>
    <p:extLst>
      <p:ext uri="{BB962C8B-B14F-4D97-AF65-F5344CB8AC3E}">
        <p14:creationId xmlns:p14="http://schemas.microsoft.com/office/powerpoint/2010/main" val="950460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of VAE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991126"/>
            <a:ext cx="8597900" cy="90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72" y="3222225"/>
            <a:ext cx="5169128" cy="217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403" y="5647536"/>
            <a:ext cx="3429000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897217"/>
            <a:ext cx="453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 penalty </a:t>
            </a:r>
            <a:r>
              <a:rPr lang="en-US"/>
              <a:t>encourages separation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69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KL+Reconstruction</a:t>
            </a:r>
            <a:r>
              <a:rPr lang="en-US" dirty="0"/>
              <a:t> Loss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70" y="1690689"/>
            <a:ext cx="4620027" cy="46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  <p:pic>
        <p:nvPicPr>
          <p:cNvPr id="13314" name="Picture 2" descr="http://kvfrans.com/content/images/2016/08/mnis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324455"/>
            <a:ext cx="8821737" cy="259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60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Epoch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934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 Epoch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68087" y="5071297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451594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F2E5B-544D-0848-B0D1-E8329091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6" y="3193599"/>
            <a:ext cx="8391644" cy="798991"/>
          </a:xfrm>
        </p:spPr>
        <p:txBody>
          <a:bodyPr/>
          <a:lstStyle/>
          <a:p>
            <a:r>
              <a:rPr lang="en-US" dirty="0"/>
              <a:t>VAEs  in Single Cell Analysis. </a:t>
            </a:r>
          </a:p>
        </p:txBody>
      </p:sp>
    </p:spTree>
    <p:extLst>
      <p:ext uri="{BB962C8B-B14F-4D97-AF65-F5344CB8AC3E}">
        <p14:creationId xmlns:p14="http://schemas.microsoft.com/office/powerpoint/2010/main" val="127630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AD2F3-FFB5-2F44-9E05-00CE8EA9E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6436"/>
            <a:ext cx="8391644" cy="798991"/>
          </a:xfrm>
        </p:spPr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92203-5750-5445-8E42-05168F57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654300"/>
            <a:ext cx="7124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5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B60800-E9D0-8C45-A669-EBDD15F9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405A6-FC5A-274B-88C3-A8177416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57"/>
            <a:ext cx="9144000" cy="526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BB2C1-E5C4-C543-83D0-B44B55001A0F}"/>
              </a:ext>
            </a:extLst>
          </p:cNvPr>
          <p:cNvSpPr txBox="1"/>
          <p:nvPr/>
        </p:nvSpPr>
        <p:spPr>
          <a:xfrm>
            <a:off x="223694" y="6062343"/>
            <a:ext cx="869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scVI</a:t>
            </a:r>
            <a:r>
              <a:rPr lang="en-US" dirty="0"/>
              <a:t> uses latent space of VAE as a dimensionality reduced encoding fed to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273723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2031687" y="6016753"/>
            <a:ext cx="5080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</a:t>
            </a:r>
            <a:r>
              <a:rPr lang="en-US" sz="3200" dirty="0" err="1">
                <a:hlinkClick r:id="rId3"/>
              </a:rPr>
              <a:t>bit.ly</a:t>
            </a:r>
            <a:r>
              <a:rPr lang="en-US" sz="3200" dirty="0">
                <a:hlinkClick r:id="rId3"/>
              </a:rPr>
              <a:t>/YaleML_Jan2021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88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26F5A-A7EC-1747-9E6F-06E2CC85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assumptions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D5357-4601-994E-A594-8216E42F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93850"/>
            <a:ext cx="3962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6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9B436F-7DD3-EC4A-AADC-2DFAE49D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Arithmetic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2B4E3-9B2F-7D47-8504-A7ACCB54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46250"/>
            <a:ext cx="6502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4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CDE1D-CF0F-4F43-8E27-CAC928C2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528"/>
            <a:ext cx="8391644" cy="798991"/>
          </a:xfrm>
        </p:spPr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09D67-2DB0-074B-BACF-AB2E6254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7" y="3585475"/>
            <a:ext cx="7277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2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95C59-9330-F245-A9B8-420334B44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single cell response by doing latent space arithmetic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39B9C-0DCC-0647-8A52-2EB2AF3E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CBBC1-E83E-154C-98F1-ECF7E212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881"/>
            <a:ext cx="9144000" cy="303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C4887-355F-214B-A22C-491BABEF1201}"/>
              </a:ext>
            </a:extLst>
          </p:cNvPr>
          <p:cNvSpPr txBox="1"/>
          <p:nvPr/>
        </p:nvSpPr>
        <p:spPr>
          <a:xfrm>
            <a:off x="382137" y="6176963"/>
            <a:ext cx="362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Perturbations are modelled as shifts </a:t>
            </a:r>
          </a:p>
        </p:txBody>
      </p:sp>
    </p:spTree>
    <p:extLst>
      <p:ext uri="{BB962C8B-B14F-4D97-AF65-F5344CB8AC3E}">
        <p14:creationId xmlns:p14="http://schemas.microsoft.com/office/powerpoint/2010/main" val="2734525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7450" y="297596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1710" y="2975961"/>
            <a:ext cx="236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“like” training sample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2" y="3930232"/>
            <a:ext cx="576946" cy="56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89" y="3622292"/>
            <a:ext cx="546100" cy="635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086F5-5ED3-2B47-A7EB-6F4F542D7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726" y="2307954"/>
            <a:ext cx="3741728" cy="2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7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0D89A-7326-9A4D-B019-CEBA1D0D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functionality </a:t>
            </a:r>
          </a:p>
        </p:txBody>
      </p:sp>
      <p:pic>
        <p:nvPicPr>
          <p:cNvPr id="4" name="Picture 2" descr="https://miro.medium.com/max/5722/1*t82vgL9KcDVpT4JqCb9Q4Q.png">
            <a:extLst>
              <a:ext uri="{FF2B5EF4-FFF2-40B4-BE49-F238E27FC236}">
                <a16:creationId xmlns:a16="http://schemas.microsoft.com/office/drawing/2014/main" id="{25B4B8FE-1EB0-C04B-B576-D1495D66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" y="1828799"/>
            <a:ext cx="8652933" cy="37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84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Sample from an easy noise distribution (uniform, Gaussian)</a:t>
            </a:r>
          </a:p>
          <a:p>
            <a:r>
              <a:rPr lang="en-US" dirty="0"/>
              <a:t>One network learns a mapping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r>
              <a:rPr lang="en-US" dirty="0"/>
              <a:t>Second network tries to distinguish true examples of </a:t>
            </a:r>
            <a:r>
              <a:rPr lang="en-US" b="1" dirty="0"/>
              <a:t>X</a:t>
            </a:r>
            <a:r>
              <a:rPr lang="en-US" dirty="0"/>
              <a:t> from “fake” samples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</a:t>
            </a:r>
            <a:r>
              <a:rPr lang="en-US" dirty="0"/>
              <a:t>: takes random noise and transforms into sample from target distribution </a:t>
            </a:r>
          </a:p>
          <a:p>
            <a:endParaRPr lang="en-US" dirty="0"/>
          </a:p>
          <a:p>
            <a:r>
              <a:rPr lang="en-US" b="1" dirty="0"/>
              <a:t>Discriminator: </a:t>
            </a:r>
            <a:r>
              <a:rPr lang="en-US" dirty="0"/>
              <a:t>discriminates between generated (“fake”) examples and real examples </a:t>
            </a:r>
          </a:p>
          <a:p>
            <a:endParaRPr lang="en-US" dirty="0"/>
          </a:p>
          <a:p>
            <a:r>
              <a:rPr lang="en-US" dirty="0"/>
              <a:t>The two networks play a “minimax game” </a:t>
            </a:r>
          </a:p>
          <a:p>
            <a:endParaRPr lang="en-US" dirty="0"/>
          </a:p>
          <a:p>
            <a:r>
              <a:rPr lang="en-US" dirty="0"/>
              <a:t>Indirect way of matching distributions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Networks</a:t>
            </a:r>
          </a:p>
        </p:txBody>
      </p:sp>
    </p:spTree>
    <p:extLst>
      <p:ext uri="{BB962C8B-B14F-4D97-AF65-F5344CB8AC3E}">
        <p14:creationId xmlns:p14="http://schemas.microsoft.com/office/powerpoint/2010/main" val="482845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Generator network takes noise and transmutes them into samples from the data distribution </a:t>
            </a:r>
          </a:p>
          <a:p>
            <a:r>
              <a:rPr lang="en-US" dirty="0"/>
              <a:t>Implicitly learns high dimensional distributions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generator after training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471B5-5989-2A4F-9D43-5E1EDDD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61" y="1924334"/>
            <a:ext cx="4796567" cy="191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92373-4A5B-EF41-B03A-2E22AD4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40678">
            <a:off x="6025482" y="3442079"/>
            <a:ext cx="91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Examples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879600"/>
            <a:ext cx="896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497710" y="1595587"/>
            <a:ext cx="8185819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Autoencoders, GANs, Conditional GANs, Cycle GANs in Single Cell Analysis</a:t>
            </a:r>
            <a:endParaRPr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13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9" y="1774209"/>
            <a:ext cx="6408706" cy="11067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B860BF-42D7-B44A-84E9-C4465AAC4FA8}"/>
              </a:ext>
            </a:extLst>
          </p:cNvPr>
          <p:cNvCxnSpPr/>
          <p:nvPr/>
        </p:nvCxnSpPr>
        <p:spPr>
          <a:xfrm flipV="1">
            <a:off x="1883391" y="2593075"/>
            <a:ext cx="0" cy="106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4C232A-D8B4-EA4F-908B-D3551FFE8D4A}"/>
              </a:ext>
            </a:extLst>
          </p:cNvPr>
          <p:cNvSpPr txBox="1"/>
          <p:nvPr/>
        </p:nvSpPr>
        <p:spPr>
          <a:xfrm>
            <a:off x="1255594" y="3875964"/>
            <a:ext cx="476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 value (1) on real samples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D46A13-C883-3946-AB5E-65E7F4CF6442}"/>
              </a:ext>
            </a:extLst>
          </p:cNvPr>
          <p:cNvCxnSpPr>
            <a:cxnSpLocks/>
          </p:cNvCxnSpPr>
          <p:nvPr/>
        </p:nvCxnSpPr>
        <p:spPr>
          <a:xfrm flipV="1">
            <a:off x="6525905" y="2458873"/>
            <a:ext cx="0" cy="2781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D4482B-820A-434E-89C1-C6565D3F7F2B}"/>
              </a:ext>
            </a:extLst>
          </p:cNvPr>
          <p:cNvSpPr txBox="1"/>
          <p:nvPr/>
        </p:nvSpPr>
        <p:spPr>
          <a:xfrm>
            <a:off x="3425589" y="5274438"/>
            <a:ext cx="544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discriminators value (0) on generated samples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591A5-C4A4-554F-908D-721AED57E111}"/>
              </a:ext>
            </a:extLst>
          </p:cNvPr>
          <p:cNvSpPr txBox="1"/>
          <p:nvPr/>
        </p:nvSpPr>
        <p:spPr>
          <a:xfrm>
            <a:off x="682388" y="6059606"/>
            <a:ext cx="465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wants the discriminator to do badly! </a:t>
            </a:r>
          </a:p>
        </p:txBody>
      </p:sp>
    </p:spTree>
    <p:extLst>
      <p:ext uri="{BB962C8B-B14F-4D97-AF65-F5344CB8AC3E}">
        <p14:creationId xmlns:p14="http://schemas.microsoft.com/office/powerpoint/2010/main" val="15276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38" y="2756848"/>
            <a:ext cx="6408706" cy="1106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BDB4A-7A35-2D4D-91D2-C87F94777D26}"/>
              </a:ext>
            </a:extLst>
          </p:cNvPr>
          <p:cNvSpPr txBox="1"/>
          <p:nvPr/>
        </p:nvSpPr>
        <p:spPr>
          <a:xfrm>
            <a:off x="723330" y="2848581"/>
            <a:ext cx="19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min</a:t>
            </a:r>
            <a:r>
              <a:rPr lang="en-US" sz="2400" i="1" baseline="-25000" dirty="0" err="1"/>
              <a:t>G</a:t>
            </a:r>
            <a:r>
              <a:rPr lang="en-US" sz="2400" i="1" dirty="0"/>
              <a:t> </a:t>
            </a:r>
            <a:r>
              <a:rPr lang="en-US" sz="2400" i="1" dirty="0" err="1"/>
              <a:t>max</a:t>
            </a:r>
            <a:r>
              <a:rPr lang="en-US" sz="2400" i="1" baseline="-25000" dirty="0" err="1"/>
              <a:t>D</a:t>
            </a:r>
            <a:endParaRPr lang="en-US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F2C3-CF93-D541-93A4-BB797BF858BF}"/>
              </a:ext>
            </a:extLst>
          </p:cNvPr>
          <p:cNvSpPr txBox="1"/>
          <p:nvPr/>
        </p:nvSpPr>
        <p:spPr>
          <a:xfrm>
            <a:off x="982639" y="4299045"/>
            <a:ext cx="532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minimax game that the two adversaries play</a:t>
            </a:r>
          </a:p>
        </p:txBody>
      </p:sp>
    </p:spTree>
    <p:extLst>
      <p:ext uri="{BB962C8B-B14F-4D97-AF65-F5344CB8AC3E}">
        <p14:creationId xmlns:p14="http://schemas.microsoft.com/office/powerpoint/2010/main" val="2064591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0244"/>
            <a:ext cx="9144000" cy="37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4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05834-9818-CE46-BB95-4D0268912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Instability during training </a:t>
            </a:r>
          </a:p>
          <a:p>
            <a:r>
              <a:rPr lang="en-US" dirty="0"/>
              <a:t>Mode collapse </a:t>
            </a:r>
          </a:p>
          <a:p>
            <a:pPr lvl="1"/>
            <a:r>
              <a:rPr lang="en-US" dirty="0"/>
              <a:t>Take the whole batch as a training sample </a:t>
            </a:r>
          </a:p>
          <a:p>
            <a:pPr lvl="1"/>
            <a:r>
              <a:rPr lang="en-US" dirty="0"/>
              <a:t>Penalize for a property of the distribution (mean, variance)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78714-B490-464D-884F-01414D5C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can be hard to train </a:t>
            </a:r>
          </a:p>
        </p:txBody>
      </p:sp>
    </p:spTree>
    <p:extLst>
      <p:ext uri="{BB962C8B-B14F-4D97-AF65-F5344CB8AC3E}">
        <p14:creationId xmlns:p14="http://schemas.microsoft.com/office/powerpoint/2010/main" val="3075829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take noise z and turn it into our data x</a:t>
            </a:r>
          </a:p>
          <a:p>
            <a:r>
              <a:rPr lang="en-US" dirty="0"/>
              <a:t>Great! But what if we want to control it?</a:t>
            </a:r>
          </a:p>
          <a:p>
            <a:pPr lvl="1"/>
            <a:r>
              <a:rPr lang="en-US" dirty="0"/>
              <a:t>“It generated </a:t>
            </a:r>
            <a:r>
              <a:rPr lang="en-US" b="1" i="1" dirty="0"/>
              <a:t>another</a:t>
            </a:r>
            <a:r>
              <a:rPr lang="en-US" dirty="0"/>
              <a:t> image of a 3? I wanted a 7 this time!”</a:t>
            </a:r>
          </a:p>
          <a:p>
            <a:r>
              <a:rPr lang="en-US" dirty="0"/>
              <a:t>Conditional GANs:</a:t>
            </a:r>
          </a:p>
          <a:p>
            <a:pPr lvl="1"/>
            <a:r>
              <a:rPr lang="en-US" dirty="0"/>
              <a:t>If we have labels, we want to teach it to generate not just any x, but an x of a particular label when given some noise 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</p:spTree>
    <p:extLst>
      <p:ext uri="{BB962C8B-B14F-4D97-AF65-F5344CB8AC3E}">
        <p14:creationId xmlns:p14="http://schemas.microsoft.com/office/powerpoint/2010/main" val="2291222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2908653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12078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B6276FF-17E0-364D-9792-45E3B09374EC}"/>
              </a:ext>
            </a:extLst>
          </p:cNvPr>
          <p:cNvCxnSpPr/>
          <p:nvPr/>
        </p:nvCxnSpPr>
        <p:spPr>
          <a:xfrm flipV="1">
            <a:off x="1296537" y="3507475"/>
            <a:ext cx="4572000" cy="1009934"/>
          </a:xfrm>
          <a:prstGeom prst="bentConnector3">
            <a:avLst>
              <a:gd name="adj1" fmla="val 998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35EA52-5B0C-B446-9461-059508068FDF}"/>
              </a:ext>
            </a:extLst>
          </p:cNvPr>
          <p:cNvSpPr txBox="1"/>
          <p:nvPr/>
        </p:nvSpPr>
        <p:spPr>
          <a:xfrm>
            <a:off x="845213" y="5704764"/>
            <a:ext cx="535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generator and discriminator look at the condition </a:t>
            </a:r>
          </a:p>
        </p:txBody>
      </p:sp>
    </p:spTree>
    <p:extLst>
      <p:ext uri="{BB962C8B-B14F-4D97-AF65-F5344CB8AC3E}">
        <p14:creationId xmlns:p14="http://schemas.microsoft.com/office/powerpoint/2010/main" val="31164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42F8A-FC4B-7641-8C16-D66F0692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4" y="2374734"/>
            <a:ext cx="8391644" cy="798991"/>
          </a:xfrm>
        </p:spPr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890D9-7434-D646-9C96-8D9FD11A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05" y="3692835"/>
            <a:ext cx="6399378" cy="23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9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4D541-D264-A94E-B0A7-210DF331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from noise to single cell </a:t>
            </a:r>
            <a:r>
              <a:rPr lang="en-US" dirty="0" err="1"/>
              <a:t>measurments</a:t>
            </a:r>
            <a:r>
              <a:rPr lang="en-US" dirty="0"/>
              <a:t> </a:t>
            </a:r>
          </a:p>
          <a:p>
            <a:r>
              <a:rPr lang="en-US" dirty="0"/>
              <a:t>Conditions correspond to cell types in PBMCs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B164BB-F5BD-354F-A9F1-27D9E007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030C3-7924-064F-9757-0EF97579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5883"/>
            <a:ext cx="9144000" cy="2326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070DB-FC17-7A46-A5A3-8F95BAA79D2C}"/>
              </a:ext>
            </a:extLst>
          </p:cNvPr>
          <p:cNvSpPr txBox="1"/>
          <p:nvPr/>
        </p:nvSpPr>
        <p:spPr>
          <a:xfrm>
            <a:off x="477078" y="5247861"/>
            <a:ext cx="745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cell types are naturally rare, may want to augment measurements with </a:t>
            </a:r>
          </a:p>
          <a:p>
            <a:r>
              <a:rPr lang="en-US" dirty="0"/>
              <a:t>“in silico” cell generation</a:t>
            </a:r>
          </a:p>
        </p:txBody>
      </p:sp>
    </p:spTree>
    <p:extLst>
      <p:ext uri="{BB962C8B-B14F-4D97-AF65-F5344CB8AC3E}">
        <p14:creationId xmlns:p14="http://schemas.microsoft.com/office/powerpoint/2010/main" val="246725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33" t="9153" r="5670" b="8378"/>
          <a:stretch/>
        </p:blipFill>
        <p:spPr>
          <a:xfrm>
            <a:off x="1170038" y="1578011"/>
            <a:ext cx="6735097" cy="473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365" y="6320771"/>
            <a:ext cx="373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[Hinton, </a:t>
            </a:r>
            <a:r>
              <a:rPr lang="en-US" dirty="0" err="1"/>
              <a:t>Salakhutdinov</a:t>
            </a:r>
            <a:r>
              <a:rPr lang="en-US" dirty="0"/>
              <a:t>, Science 2006]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5521" y="2130624"/>
            <a:ext cx="277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Informational Bottleneck</a:t>
            </a:r>
          </a:p>
        </p:txBody>
      </p:sp>
    </p:spTree>
    <p:extLst>
      <p:ext uri="{BB962C8B-B14F-4D97-AF65-F5344CB8AC3E}">
        <p14:creationId xmlns:p14="http://schemas.microsoft.com/office/powerpoint/2010/main" val="25203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159D4-F2D1-E741-B98F-766EA47C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9B3D4-682D-D84B-981B-093FDC1D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5" y="1408183"/>
            <a:ext cx="5461758" cy="459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7AD59-E130-7F41-894C-717E7CAB8A31}"/>
              </a:ext>
            </a:extLst>
          </p:cNvPr>
          <p:cNvSpPr txBox="1"/>
          <p:nvPr/>
        </p:nvSpPr>
        <p:spPr>
          <a:xfrm>
            <a:off x="900752" y="6250675"/>
            <a:ext cx="344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cells visualized on </a:t>
            </a:r>
            <a:r>
              <a:rPr lang="en-US" dirty="0" err="1"/>
              <a:t>tSNE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8630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38BEC-EDCB-8D48-B52B-DFAB682F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4859"/>
            <a:ext cx="8391644" cy="798991"/>
          </a:xfrm>
        </p:spPr>
        <p:txBody>
          <a:bodyPr/>
          <a:lstStyle/>
          <a:p>
            <a:r>
              <a:rPr lang="en-US" dirty="0"/>
              <a:t>Domain Adaptation and Cycle GANs</a:t>
            </a:r>
          </a:p>
        </p:txBody>
      </p:sp>
    </p:spTree>
    <p:extLst>
      <p:ext uri="{BB962C8B-B14F-4D97-AF65-F5344CB8AC3E}">
        <p14:creationId xmlns:p14="http://schemas.microsoft.com/office/powerpoint/2010/main" val="1710898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and adversarial AEs sample from one domain</a:t>
            </a:r>
          </a:p>
          <a:p>
            <a:r>
              <a:rPr lang="en-US" dirty="0"/>
              <a:t>What if we have two domains, A and B?</a:t>
            </a:r>
          </a:p>
          <a:p>
            <a:pPr lvl="1"/>
            <a:r>
              <a:rPr lang="en-US" dirty="0"/>
              <a:t>A=single cell </a:t>
            </a:r>
            <a:r>
              <a:rPr lang="en-US" dirty="0" err="1"/>
              <a:t>RNAseq</a:t>
            </a:r>
            <a:r>
              <a:rPr lang="en-US" dirty="0"/>
              <a:t>,  B= single cell </a:t>
            </a:r>
            <a:r>
              <a:rPr lang="en-US" dirty="0" err="1"/>
              <a:t>ATACseq</a:t>
            </a:r>
            <a:endParaRPr lang="en-US" dirty="0"/>
          </a:p>
          <a:p>
            <a:pPr lvl="1"/>
            <a:r>
              <a:rPr lang="en-US" dirty="0"/>
              <a:t>A=healthy, B=diseased</a:t>
            </a:r>
          </a:p>
          <a:p>
            <a:pPr lvl="1"/>
            <a:r>
              <a:rPr lang="en-US" dirty="0"/>
              <a:t>A=control, B=perturbed</a:t>
            </a:r>
          </a:p>
          <a:p>
            <a:pPr lvl="1"/>
            <a:r>
              <a:rPr lang="en-US" dirty="0"/>
              <a:t>A=batch1, B=batch 2?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233094-AB5C-1346-9504-9589178B5679}"/>
              </a:ext>
            </a:extLst>
          </p:cNvPr>
          <p:cNvCxnSpPr/>
          <p:nvPr/>
        </p:nvCxnSpPr>
        <p:spPr>
          <a:xfrm>
            <a:off x="3029803" y="5366982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62E4CB-CFE4-EF41-93B5-51998DD9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03" y="4717102"/>
            <a:ext cx="12700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EC57C-19AF-DB47-8B70-6D60D43B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603" y="4526602"/>
            <a:ext cx="1244600" cy="1435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0AF9B-F98D-B947-A00A-A2503DC794CF}"/>
              </a:ext>
            </a:extLst>
          </p:cNvPr>
          <p:cNvSpPr txBox="1"/>
          <p:nvPr/>
        </p:nvSpPr>
        <p:spPr>
          <a:xfrm>
            <a:off x="1856096" y="428539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F63F1-ADCA-414A-A816-A8DFD73161D0}"/>
              </a:ext>
            </a:extLst>
          </p:cNvPr>
          <p:cNvSpPr txBox="1"/>
          <p:nvPr/>
        </p:nvSpPr>
        <p:spPr>
          <a:xfrm>
            <a:off x="4858603" y="416256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</a:t>
            </a:r>
          </a:p>
        </p:txBody>
      </p:sp>
    </p:spTree>
    <p:extLst>
      <p:ext uri="{BB962C8B-B14F-4D97-AF65-F5344CB8AC3E}">
        <p14:creationId xmlns:p14="http://schemas.microsoft.com/office/powerpoint/2010/main" val="2914306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DCDD5-A967-454B-A285-F336DAB3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learn to turn a point in A into a point that looks like its from B?</a:t>
            </a:r>
          </a:p>
          <a:p>
            <a:r>
              <a:rPr lang="en-US" dirty="0"/>
              <a:t>We don’t have the “answer” or corresponding measurement in the other modality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CyceGAN</a:t>
            </a:r>
            <a:r>
              <a:rPr lang="en-US" dirty="0"/>
              <a:t> frameworks were set up to do this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5C69-5CEB-AA45-B0BD-37DFDDE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89BDF-422B-DB4B-AB14-B20E6A3C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892" y="3722996"/>
            <a:ext cx="19812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658C0-9B7D-7849-90C6-735EEB9E1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4" y="3783084"/>
            <a:ext cx="1923847" cy="12353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8BAAF6-25D2-8E45-A0D8-562697DE9D62}"/>
              </a:ext>
            </a:extLst>
          </p:cNvPr>
          <p:cNvCxnSpPr/>
          <p:nvPr/>
        </p:nvCxnSpPr>
        <p:spPr>
          <a:xfrm>
            <a:off x="3029803" y="4370696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40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r>
              <a:rPr lang="en-US" dirty="0"/>
              <a:t>: Motivation</a:t>
            </a:r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14140" y="2360487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162940" y="4693565"/>
            <a:ext cx="876066" cy="647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99"/>
          <p:cNvGrpSpPr>
            <a:grpSpLocks noChangeAspect="1"/>
          </p:cNvGrpSpPr>
          <p:nvPr/>
        </p:nvGrpSpPr>
        <p:grpSpPr>
          <a:xfrm>
            <a:off x="4584293" y="1145833"/>
            <a:ext cx="4337898" cy="4655666"/>
            <a:chOff x="5040525" y="1068200"/>
            <a:chExt cx="3007525" cy="3227838"/>
          </a:xfrm>
        </p:grpSpPr>
        <p:grpSp>
          <p:nvGrpSpPr>
            <p:cNvPr id="7" name="Shape 500"/>
            <p:cNvGrpSpPr/>
            <p:nvPr/>
          </p:nvGrpSpPr>
          <p:grpSpPr>
            <a:xfrm>
              <a:off x="5040525" y="1417513"/>
              <a:ext cx="2810076" cy="2878525"/>
              <a:chOff x="4125975" y="1938875"/>
              <a:chExt cx="2810076" cy="2878525"/>
            </a:xfrm>
          </p:grpSpPr>
          <p:pic>
            <p:nvPicPr>
              <p:cNvPr id="9" name="Shape 501"/>
              <p:cNvPicPr preferRelativeResize="0"/>
              <p:nvPr/>
            </p:nvPicPr>
            <p:blipFill rotWithShape="1">
              <a:blip r:embed="rId3">
                <a:alphaModFix/>
              </a:blip>
              <a:srcRect t="13959" r="38976" b="14232"/>
              <a:stretch/>
            </p:blipFill>
            <p:spPr>
              <a:xfrm>
                <a:off x="4125975" y="2033975"/>
                <a:ext cx="2810076" cy="2743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Shape 502"/>
              <p:cNvSpPr/>
              <p:nvPr/>
            </p:nvSpPr>
            <p:spPr>
              <a:xfrm>
                <a:off x="5077650" y="1938875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503"/>
              <p:cNvSpPr/>
              <p:nvPr/>
            </p:nvSpPr>
            <p:spPr>
              <a:xfrm>
                <a:off x="5153850" y="4597800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Shape 504"/>
            <p:cNvSpPr txBox="1"/>
            <p:nvPr/>
          </p:nvSpPr>
          <p:spPr>
            <a:xfrm>
              <a:off x="5875150" y="1068200"/>
              <a:ext cx="2172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Previous approach</a:t>
              </a:r>
              <a:endParaRPr/>
            </a:p>
          </p:txBody>
        </p:sp>
      </p:grpSp>
      <p:sp>
        <p:nvSpPr>
          <p:cNvPr id="12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15592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77203" y="2455080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226003" y="4788158"/>
            <a:ext cx="876066" cy="64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70667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76551"/>
            <a:ext cx="3543300" cy="460041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Weight sharing/reuse is important</a:t>
            </a:r>
          </a:p>
          <a:p>
            <a:pPr lvl="1"/>
            <a:r>
              <a:rPr lang="en-US" sz="2000" dirty="0"/>
              <a:t>Same reason CNNs work</a:t>
            </a:r>
          </a:p>
          <a:p>
            <a:r>
              <a:rPr lang="en-US" dirty="0"/>
              <a:t>Same network weights/activations must perform multiple tasks</a:t>
            </a:r>
          </a:p>
          <a:p>
            <a:pPr lvl="1"/>
            <a:r>
              <a:rPr lang="en-US" dirty="0"/>
              <a:t>Indirectly increases number of training samples and generalizability</a:t>
            </a:r>
          </a:p>
          <a:p>
            <a:r>
              <a:rPr lang="en-US" dirty="0"/>
              <a:t>Reduces number of weights to train</a:t>
            </a:r>
          </a:p>
          <a:p>
            <a:pPr lvl="1"/>
            <a:r>
              <a:rPr lang="en-US" dirty="0"/>
              <a:t>Optimization is easier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sp>
        <p:nvSpPr>
          <p:cNvPr id="8" name="Shape 529"/>
          <p:cNvSpPr/>
          <p:nvPr/>
        </p:nvSpPr>
        <p:spPr>
          <a:xfrm>
            <a:off x="5176922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530"/>
          <p:cNvSpPr/>
          <p:nvPr/>
        </p:nvSpPr>
        <p:spPr>
          <a:xfrm>
            <a:off x="6922700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531"/>
          <p:cNvSpPr/>
          <p:nvPr/>
        </p:nvSpPr>
        <p:spPr>
          <a:xfrm>
            <a:off x="5176922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32"/>
          <p:cNvSpPr/>
          <p:nvPr/>
        </p:nvSpPr>
        <p:spPr>
          <a:xfrm>
            <a:off x="6922700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Shape 533"/>
          <p:cNvCxnSpPr>
            <a:stCxn id="8" idx="4"/>
            <a:endCxn id="9" idx="0"/>
          </p:cNvCxnSpPr>
          <p:nvPr/>
        </p:nvCxnSpPr>
        <p:spPr>
          <a:xfrm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Shape 534"/>
          <p:cNvCxnSpPr>
            <a:stCxn id="10" idx="0"/>
            <a:endCxn id="11" idx="4"/>
          </p:cNvCxnSpPr>
          <p:nvPr/>
        </p:nvCxnSpPr>
        <p:spPr>
          <a:xfrm flipV="1"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405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17" name="Shape 55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14864"/>
          <a:stretch/>
        </p:blipFill>
        <p:spPr>
          <a:xfrm>
            <a:off x="1071824" y="1177462"/>
            <a:ext cx="6678313" cy="15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158" y="3265097"/>
            <a:ext cx="6293085" cy="1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59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4731518" cy="51120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Issues</a:t>
            </a:r>
          </a:p>
          <a:p>
            <a:r>
              <a:rPr lang="en-US" dirty="0"/>
              <a:t>Is this the correct shoe for this purse?</a:t>
            </a:r>
          </a:p>
          <a:p>
            <a:r>
              <a:rPr lang="en-US" dirty="0"/>
              <a:t>Is there a better match?</a:t>
            </a:r>
          </a:p>
          <a:p>
            <a:r>
              <a:rPr lang="en-US" dirty="0"/>
              <a:t>Original paper doesn’t talk about it</a:t>
            </a:r>
          </a:p>
          <a:p>
            <a:endParaRPr lang="en-US" dirty="0"/>
          </a:p>
          <a:p>
            <a:r>
              <a:rPr lang="en-US" dirty="0"/>
              <a:t>Sometimes the mapping isn’t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551"/>
          <p:cNvPicPr preferRelativeResize="0"/>
          <p:nvPr/>
        </p:nvPicPr>
        <p:blipFill rotWithShape="1">
          <a:blip r:embed="rId3">
            <a:alphaModFix/>
          </a:blip>
          <a:srcRect l="5078" b="15383"/>
          <a:stretch/>
        </p:blipFill>
        <p:spPr>
          <a:xfrm>
            <a:off x="4680501" y="1468299"/>
            <a:ext cx="4463499" cy="14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62" y="4189278"/>
            <a:ext cx="4291642" cy="10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337F4-5F0B-A04E-8D3B-3EF4C797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BD92E-BB5F-1545-899F-C2F9C51D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7105"/>
            <a:ext cx="9144000" cy="14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3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 trained to copy its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its output</a:t>
                </a:r>
              </a:p>
              <a:p>
                <a:r>
                  <a:rPr lang="en-US" dirty="0"/>
                  <a:t>Hidden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describes a </a:t>
                </a:r>
                <a:r>
                  <a:rPr lang="en-US" b="1" i="1" dirty="0"/>
                  <a:t>code</a:t>
                </a:r>
                <a:r>
                  <a:rPr lang="en-US" dirty="0"/>
                  <a:t> to represent the input</a:t>
                </a:r>
              </a:p>
              <a:p>
                <a:r>
                  <a:rPr lang="en-US" dirty="0"/>
                  <a:t>Two parts</a:t>
                </a:r>
              </a:p>
              <a:p>
                <a:pPr lvl="1"/>
                <a:r>
                  <a:rPr lang="en-US" dirty="0"/>
                  <a:t>Encoder: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Goal: minimize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penalizes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for being dissimilar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mean squared error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  <a:blipFill>
                <a:blip r:embed="rId3"/>
                <a:stretch>
                  <a:fillRect l="-1149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(AE)</a:t>
            </a:r>
          </a:p>
        </p:txBody>
      </p:sp>
    </p:spTree>
    <p:extLst>
      <p:ext uri="{BB962C8B-B14F-4D97-AF65-F5344CB8AC3E}">
        <p14:creationId xmlns:p14="http://schemas.microsoft.com/office/powerpoint/2010/main" val="368333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 Architecture</a:t>
            </a:r>
          </a:p>
        </p:txBody>
      </p:sp>
      <p:pic>
        <p:nvPicPr>
          <p:cNvPr id="4" name="Shape 108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93" y="1065213"/>
            <a:ext cx="6734076" cy="511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272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F7CD7-EE25-5C41-B6A6-DA680AD9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Ensures that cells translated from domain A to domain B still correspond in some way</a:t>
            </a:r>
          </a:p>
          <a:p>
            <a:r>
              <a:rPr lang="en-US" dirty="0"/>
              <a:t>This is enforced by a correspondence loss </a:t>
            </a:r>
          </a:p>
          <a:p>
            <a:r>
              <a:rPr lang="en-US" dirty="0"/>
              <a:t>Correspondence loss formulation requires domain specific knowledge </a:t>
            </a:r>
          </a:p>
          <a:p>
            <a:r>
              <a:rPr lang="en-US" dirty="0"/>
              <a:t>How can we tell if a normal cell and a stimulated cell could correspond? </a:t>
            </a:r>
          </a:p>
          <a:p>
            <a:pPr lvl="1"/>
            <a:r>
              <a:rPr lang="en-US" dirty="0"/>
              <a:t>If the cell type is the same (stimulated T cells are still T cells)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D3909A-85F6-9541-9404-A9BA1B30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40316910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F4E432-BBC3-DC4B-8531-E046B903C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ADABDA-5097-EB40-912F-B59385225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OUyW48tk8awcv5cMIelW">
            <a:extLst>
              <a:ext uri="{FF2B5EF4-FFF2-40B4-BE49-F238E27FC236}">
                <a16:creationId xmlns:a16="http://schemas.microsoft.com/office/drawing/2014/main" id="{FFAB9C44-B730-C144-A4CC-168B244D180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4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83" t="35028" r="2406" b="19539"/>
          <a:stretch/>
        </p:blipFill>
        <p:spPr>
          <a:xfrm>
            <a:off x="927100" y="3422076"/>
            <a:ext cx="7015544" cy="327082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5695" y="1078279"/>
            <a:ext cx="8096913" cy="18902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2 Panels A and B</a:t>
            </a:r>
          </a:p>
          <a:p>
            <a:r>
              <a:rPr lang="en-US" dirty="0"/>
              <a:t>Each panel has 40 markers, 10 are shared</a:t>
            </a:r>
          </a:p>
          <a:p>
            <a:r>
              <a:rPr lang="en-US" dirty="0"/>
              <a:t>Want a dataset with 30+10+30=70 markers!</a:t>
            </a:r>
          </a:p>
          <a:p>
            <a:r>
              <a:rPr lang="en-US" dirty="0"/>
              <a:t>For each cell measured with panel A, generate panel B</a:t>
            </a:r>
          </a:p>
          <a:p>
            <a:r>
              <a:rPr lang="en-US" dirty="0"/>
              <a:t>Correspondence loss: difference between shared markers should be small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2 </a:t>
            </a:r>
            <a:r>
              <a:rPr lang="en-US" dirty="0" err="1"/>
              <a:t>cytof</a:t>
            </a:r>
            <a:r>
              <a:rPr lang="en-US" dirty="0"/>
              <a:t> Panels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83" t="35028" r="44890" b="19539"/>
          <a:stretch/>
        </p:blipFill>
        <p:spPr>
          <a:xfrm>
            <a:off x="927100" y="3422076"/>
            <a:ext cx="3797300" cy="3270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5749" y="3148311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Aligning Manifolds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4720" y="3148311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Superimposing Manifolds</a:t>
            </a:r>
          </a:p>
        </p:txBody>
      </p:sp>
    </p:spTree>
    <p:extLst>
      <p:ext uri="{BB962C8B-B14F-4D97-AF65-F5344CB8AC3E}">
        <p14:creationId xmlns:p14="http://schemas.microsoft.com/office/powerpoint/2010/main" val="4278090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1437029"/>
          </a:xfrm>
        </p:spPr>
        <p:txBody>
          <a:bodyPr>
            <a:normAutofit/>
          </a:bodyPr>
          <a:lstStyle/>
          <a:p>
            <a:r>
              <a:rPr lang="en-US" dirty="0"/>
              <a:t>MAGAN correctly matches the cell types in the two batches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Batches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50" y="2387599"/>
            <a:ext cx="6132550" cy="43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950571"/>
            <a:ext cx="8821356" cy="5112092"/>
          </a:xfrm>
        </p:spPr>
        <p:txBody>
          <a:bodyPr/>
          <a:lstStyle/>
          <a:p>
            <a:r>
              <a:rPr lang="en-US" dirty="0"/>
              <a:t>Validation on publicly available </a:t>
            </a:r>
            <a:r>
              <a:rPr lang="en-US" dirty="0" err="1"/>
              <a:t>CyTOF</a:t>
            </a:r>
            <a:r>
              <a:rPr lang="en-US" dirty="0"/>
              <a:t> data from developing mouse brain*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Panels w/ MAGAN</a:t>
            </a:r>
          </a:p>
        </p:txBody>
      </p:sp>
      <p:sp>
        <p:nvSpPr>
          <p:cNvPr id="4" name="Shape 127"/>
          <p:cNvSpPr txBox="1"/>
          <p:nvPr/>
        </p:nvSpPr>
        <p:spPr>
          <a:xfrm>
            <a:off x="167700" y="6359718"/>
            <a:ext cx="88620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 </a:t>
            </a:r>
            <a:r>
              <a:rPr lang="en-US" sz="1050" dirty="0" err="1"/>
              <a:t>Setty</a:t>
            </a:r>
            <a:r>
              <a:rPr lang="en-US" sz="1050" dirty="0"/>
              <a:t>, Manu et al. “</a:t>
            </a:r>
            <a:r>
              <a:rPr lang="en-US" sz="1050" dirty="0">
                <a:solidFill>
                  <a:srgbClr val="222222"/>
                </a:solidFill>
              </a:rPr>
              <a:t>Wishbone identifies bifurcating developmental trajectories from single-cell data</a:t>
            </a:r>
            <a:r>
              <a:rPr lang="en-US" sz="1050" dirty="0"/>
              <a:t>“. </a:t>
            </a:r>
            <a:r>
              <a:rPr lang="en-US" sz="1050" i="1" dirty="0"/>
              <a:t>Nature Biotechnology.</a:t>
            </a:r>
            <a:endParaRPr sz="1050" i="1" dirty="0"/>
          </a:p>
        </p:txBody>
      </p:sp>
      <p:pic>
        <p:nvPicPr>
          <p:cNvPr id="5" name="Shape 12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618" y="2193236"/>
            <a:ext cx="4210400" cy="315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842" t="27141" r="8691" b="4507"/>
          <a:stretch/>
        </p:blipFill>
        <p:spPr>
          <a:xfrm>
            <a:off x="390857" y="2477515"/>
            <a:ext cx="3764022" cy="286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6208" y="2211635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GAN w/o Correspondence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883" y="2224399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39680812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simulations of each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rotated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81" t="22766" r="3390" b="19667"/>
          <a:stretch/>
        </p:blipFill>
        <p:spPr>
          <a:xfrm>
            <a:off x="1077418" y="1590847"/>
            <a:ext cx="7455010" cy="4586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964" y="6170789"/>
            <a:ext cx="400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GAN w/o Correspondence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3997" y="6170788"/>
            <a:ext cx="2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12606139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0652DA-F8D6-814B-81BF-07A448237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39937-E4DA-3E48-92F9-D01BA9D23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7aC105N1IL9nWpTVAEYvz">
            <a:extLst>
              <a:ext uri="{FF2B5EF4-FFF2-40B4-BE49-F238E27FC236}">
                <a16:creationId xmlns:a16="http://schemas.microsoft.com/office/drawing/2014/main" id="{2DEC2F59-4EA3-E940-A91C-0112910A846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47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1209390" y="6016753"/>
            <a:ext cx="662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err="1">
                <a:hlinkClick r:id="rId3"/>
              </a:rPr>
              <a:t>bit.ly</a:t>
            </a:r>
            <a:r>
              <a:rPr lang="en-US" sz="3200" dirty="0">
                <a:hlinkClick r:id="rId3"/>
              </a:rPr>
              <a:t>/</a:t>
            </a:r>
            <a:r>
              <a:rPr lang="en-US" sz="3200" dirty="0" err="1">
                <a:hlinkClick r:id="rId3"/>
              </a:rPr>
              <a:t>YaleML_May_PostSurvey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9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A8273-ED59-AD45-99E3-2889CCF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Autoencoders can do most of the single cell tasks that we have talked about so far by construction!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Visualization </a:t>
            </a:r>
          </a:p>
          <a:p>
            <a:r>
              <a:rPr lang="en-US" dirty="0"/>
              <a:t>Data denoising</a:t>
            </a:r>
          </a:p>
          <a:p>
            <a:r>
              <a:rPr lang="en-US" dirty="0"/>
              <a:t>Batch correction </a:t>
            </a:r>
          </a:p>
          <a:p>
            <a:r>
              <a:rPr lang="en-US" dirty="0"/>
              <a:t>Clustering </a:t>
            </a:r>
          </a:p>
          <a:p>
            <a:r>
              <a:rPr lang="en-US" dirty="0"/>
              <a:t>(synthetic) Data generation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FDA36E-BFFE-0A4C-A0E6-D297D44F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Autoencoders for Single-Cell Analysis</a:t>
            </a:r>
          </a:p>
        </p:txBody>
      </p:sp>
    </p:spTree>
    <p:extLst>
      <p:ext uri="{BB962C8B-B14F-4D97-AF65-F5344CB8AC3E}">
        <p14:creationId xmlns:p14="http://schemas.microsoft.com/office/powerpoint/2010/main" val="246217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1C28C-3069-EC49-849C-1C09097B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/>
          <a:p>
            <a:r>
              <a:rPr lang="en-US" dirty="0"/>
              <a:t>How?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02D72-4D61-5849-B9D9-F149E5A1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" y="2023280"/>
            <a:ext cx="5876499" cy="391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EE6CA-6C56-3349-9EC6-7EB3D9E2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2" y="1911729"/>
            <a:ext cx="2612682" cy="85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CDEB8-8350-1348-A1FF-BE36D4BC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564" y="4640238"/>
            <a:ext cx="1880323" cy="6550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36C234-1962-0F4B-BDE2-3DDBF83B3DD5}"/>
              </a:ext>
            </a:extLst>
          </p:cNvPr>
          <p:cNvCxnSpPr>
            <a:cxnSpLocks/>
          </p:cNvCxnSpPr>
          <p:nvPr/>
        </p:nvCxnSpPr>
        <p:spPr>
          <a:xfrm flipH="1">
            <a:off x="6018663" y="1911729"/>
            <a:ext cx="709683" cy="29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B1053-6669-C147-BF4E-EC6597BB0F0A}"/>
              </a:ext>
            </a:extLst>
          </p:cNvPr>
          <p:cNvSpPr txBox="1"/>
          <p:nvPr/>
        </p:nvSpPr>
        <p:spPr>
          <a:xfrm>
            <a:off x="6728346" y="1310185"/>
            <a:ext cx="2196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  <a:p>
            <a:r>
              <a:rPr lang="en-US" dirty="0"/>
              <a:t>output is denoised</a:t>
            </a:r>
          </a:p>
          <a:p>
            <a:r>
              <a:rPr lang="en-US" dirty="0"/>
              <a:t>(reconstructed from</a:t>
            </a:r>
          </a:p>
          <a:p>
            <a:r>
              <a:rPr lang="en-US" dirty="0"/>
              <a:t>Reduced dimensions)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E3739-6368-B140-99F5-A5F8909CCD46}"/>
              </a:ext>
            </a:extLst>
          </p:cNvPr>
          <p:cNvCxnSpPr>
            <a:cxnSpLocks/>
          </p:cNvCxnSpPr>
          <p:nvPr/>
        </p:nvCxnSpPr>
        <p:spPr>
          <a:xfrm flipH="1">
            <a:off x="3493827" y="2023280"/>
            <a:ext cx="328401" cy="93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EAAC31-1255-CA4B-9E72-327D49C50AEC}"/>
              </a:ext>
            </a:extLst>
          </p:cNvPr>
          <p:cNvSpPr txBox="1"/>
          <p:nvPr/>
        </p:nvSpPr>
        <p:spPr>
          <a:xfrm>
            <a:off x="1820543" y="1436725"/>
            <a:ext cx="445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is a dimensionality reduced embedding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C1369-E2D3-8E41-9B8B-8CC8AB57BFF6}"/>
              </a:ext>
            </a:extLst>
          </p:cNvPr>
          <p:cNvSpPr txBox="1"/>
          <p:nvPr/>
        </p:nvSpPr>
        <p:spPr>
          <a:xfrm>
            <a:off x="464024" y="6209731"/>
            <a:ext cx="440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Remaining tasks need special regularizations </a:t>
            </a:r>
          </a:p>
        </p:txBody>
      </p:sp>
    </p:spTree>
    <p:extLst>
      <p:ext uri="{BB962C8B-B14F-4D97-AF65-F5344CB8AC3E}">
        <p14:creationId xmlns:p14="http://schemas.microsoft.com/office/powerpoint/2010/main" val="42534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44992</TotalTime>
  <Words>1951</Words>
  <Application>Microsoft Macintosh PowerPoint</Application>
  <PresentationFormat>On-screen Show (4:3)</PresentationFormat>
  <Paragraphs>379</Paragraphs>
  <Slides>78</Slides>
  <Notes>76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How to train your network</vt:lpstr>
      <vt:lpstr>PowerPoint Presentation</vt:lpstr>
      <vt:lpstr>Autoencoders, GANs, Conditional GANs, Cycle GANs in Single Cell Analysis</vt:lpstr>
      <vt:lpstr>Autoencoder</vt:lpstr>
      <vt:lpstr>Autoencoder (AE)</vt:lpstr>
      <vt:lpstr>Autoencoders for Single-Cell Analysis</vt:lpstr>
      <vt:lpstr>How? </vt:lpstr>
      <vt:lpstr>SAUCIE </vt:lpstr>
      <vt:lpstr>PowerPoint Presentation</vt:lpstr>
      <vt:lpstr>PowerPoint Presentation</vt:lpstr>
      <vt:lpstr>PowerPoint Presentation</vt:lpstr>
      <vt:lpstr>Clustering: Information Dimension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SAUCIE data denoising</vt:lpstr>
      <vt:lpstr>Cellular Manifolds of Dengue Patients</vt:lpstr>
      <vt:lpstr>Cell Clusters: 180 Samples Combined </vt:lpstr>
      <vt:lpstr>Patient Cluster Signatures</vt:lpstr>
      <vt:lpstr>Patient manifolds show coherent organization </vt:lpstr>
      <vt:lpstr>PowerPoint Presentation</vt:lpstr>
      <vt:lpstr>Generative Models </vt:lpstr>
      <vt:lpstr>Generating samples from the data</vt:lpstr>
      <vt:lpstr>Variational Autoencoders (VAEs)</vt:lpstr>
      <vt:lpstr>Why not autoencoders?</vt:lpstr>
      <vt:lpstr>Latent Space Not Optimal for Generation</vt:lpstr>
      <vt:lpstr>Encouraging continuous latent spaces </vt:lpstr>
      <vt:lpstr>KL Divergence Penalty</vt:lpstr>
      <vt:lpstr>Loss Function of VAE</vt:lpstr>
      <vt:lpstr>KL+Reconstruction Loss</vt:lpstr>
      <vt:lpstr>Variational Autoencoders (VAEs)</vt:lpstr>
      <vt:lpstr>VAEs  in Single Cell Analysis. </vt:lpstr>
      <vt:lpstr>scVI</vt:lpstr>
      <vt:lpstr>sCVI</vt:lpstr>
      <vt:lpstr>Probabilistic assumptions  </vt:lpstr>
      <vt:lpstr>Latent Space Arithmetic</vt:lpstr>
      <vt:lpstr>scGEN</vt:lpstr>
      <vt:lpstr>scGEN</vt:lpstr>
      <vt:lpstr>Generative Adversarial Networks</vt:lpstr>
      <vt:lpstr>GAN functionality </vt:lpstr>
      <vt:lpstr>GANs</vt:lpstr>
      <vt:lpstr>2 Networks</vt:lpstr>
      <vt:lpstr>Only use generator after training </vt:lpstr>
      <vt:lpstr>Generated Examples </vt:lpstr>
      <vt:lpstr>GAN Loss function</vt:lpstr>
      <vt:lpstr>GAN Loss function</vt:lpstr>
      <vt:lpstr>Mode Collapse</vt:lpstr>
      <vt:lpstr>GANs can be hard to train </vt:lpstr>
      <vt:lpstr>Conditional GANs</vt:lpstr>
      <vt:lpstr>Conditional GANs</vt:lpstr>
      <vt:lpstr>Conditional GANs</vt:lpstr>
      <vt:lpstr>Conditional GANs</vt:lpstr>
      <vt:lpstr>cSCGAN</vt:lpstr>
      <vt:lpstr>cscGAN</vt:lpstr>
      <vt:lpstr>cscGAN</vt:lpstr>
      <vt:lpstr>Domain Adaptation and Cycle GANs</vt:lpstr>
      <vt:lpstr>Domain Adaptation </vt:lpstr>
      <vt:lpstr>Unsupervised matching</vt:lpstr>
      <vt:lpstr>DiscoGAN: Motivation</vt:lpstr>
      <vt:lpstr>DiscoGAN</vt:lpstr>
      <vt:lpstr>DiscoGAN</vt:lpstr>
      <vt:lpstr>DiscoGAN</vt:lpstr>
      <vt:lpstr>DiscoGAN</vt:lpstr>
      <vt:lpstr>MAGAN</vt:lpstr>
      <vt:lpstr>MAGAN Architecture</vt:lpstr>
      <vt:lpstr>MAGAN</vt:lpstr>
      <vt:lpstr>PowerPoint Presentation</vt:lpstr>
      <vt:lpstr>Combining 2 cytof Panels </vt:lpstr>
      <vt:lpstr>Aligning CyTOF Batches</vt:lpstr>
      <vt:lpstr>Aligning CyTOF Panels w/ MAGAN</vt:lpstr>
      <vt:lpstr>Matching rotated digits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Burkhardt, Daniel</cp:lastModifiedBy>
  <cp:revision>634</cp:revision>
  <dcterms:created xsi:type="dcterms:W3CDTF">2018-01-19T01:41:57Z</dcterms:created>
  <dcterms:modified xsi:type="dcterms:W3CDTF">2021-01-27T01:35:31Z</dcterms:modified>
</cp:coreProperties>
</file>